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Roboto Medium" panose="020B0604020202020204" charset="0"/>
      <p:regular r:id="rId16"/>
      <p:bold r:id="rId17"/>
      <p:italic r:id="rId18"/>
      <p:boldItalic r:id="rId19"/>
    </p:embeddedFont>
    <p:embeddedFont>
      <p:font typeface="Comfortaa SemiBold" panose="020B0604020202020204" charset="0"/>
      <p:regular r:id="rId20"/>
      <p:bold r:id="rId21"/>
    </p:embeddedFont>
    <p:embeddedFont>
      <p:font typeface="Roboto Thin" panose="020B0604020202020204" charset="0"/>
      <p:regular r:id="rId22"/>
      <p:bold r:id="rId23"/>
      <p:italic r:id="rId24"/>
      <p:boldItalic r:id="rId25"/>
    </p:embeddedFont>
    <p:embeddedFont>
      <p:font typeface="Playfair Display" panose="020B0604020202020204" charset="0"/>
      <p:regular r:id="rId26"/>
      <p:bold r:id="rId27"/>
      <p:italic r:id="rId28"/>
      <p:boldItalic r:id="rId29"/>
    </p:embeddedFont>
    <p:embeddedFont>
      <p:font typeface="Roboto" panose="020B0604020202020204" charset="0"/>
      <p:regular r:id="rId30"/>
      <p:bold r:id="rId31"/>
      <p:italic r:id="rId32"/>
      <p:boldItalic r:id="rId33"/>
    </p:embeddedFont>
    <p:embeddedFont>
      <p:font typeface="Pacifico" panose="020B0604020202020204" charset="0"/>
      <p:regular r:id="rId34"/>
    </p:embeddedFont>
    <p:embeddedFont>
      <p:font typeface="Oswald" panose="020B0604020202020204" charset="0"/>
      <p:regular r:id="rId35"/>
      <p:bold r:id="rId36"/>
    </p:embeddedFont>
    <p:embeddedFont>
      <p:font typeface="Comfortaa" panose="020B0604020202020204" charset="0"/>
      <p:regular r:id="rId37"/>
      <p:bold r:id="rId38"/>
    </p:embeddedFont>
    <p:embeddedFont>
      <p:font typeface="Montserrat" panose="020B0604020202020204" charset="0"/>
      <p:regular r:id="rId39"/>
      <p:bold r:id="rId40"/>
      <p:italic r:id="rId41"/>
      <p:boldItalic r:id="rId4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9" Type="http://schemas.openxmlformats.org/officeDocument/2006/relationships/font" Target="fonts/font24.fntdata"/><Relationship Id="rId21" Type="http://schemas.openxmlformats.org/officeDocument/2006/relationships/font" Target="fonts/font6.fntdata"/><Relationship Id="rId34" Type="http://schemas.openxmlformats.org/officeDocument/2006/relationships/font" Target="fonts/font19.fntdata"/><Relationship Id="rId42" Type="http://schemas.openxmlformats.org/officeDocument/2006/relationships/font" Target="fonts/font27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9" Type="http://schemas.openxmlformats.org/officeDocument/2006/relationships/font" Target="fonts/font1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32" Type="http://schemas.openxmlformats.org/officeDocument/2006/relationships/font" Target="fonts/font17.fntdata"/><Relationship Id="rId37" Type="http://schemas.openxmlformats.org/officeDocument/2006/relationships/font" Target="fonts/font22.fntdata"/><Relationship Id="rId40" Type="http://schemas.openxmlformats.org/officeDocument/2006/relationships/font" Target="fonts/font25.fntdata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font" Target="fonts/font13.fntdata"/><Relationship Id="rId36" Type="http://schemas.openxmlformats.org/officeDocument/2006/relationships/font" Target="fonts/font21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31" Type="http://schemas.openxmlformats.org/officeDocument/2006/relationships/font" Target="fonts/font16.fntdata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font" Target="fonts/font15.fntdata"/><Relationship Id="rId35" Type="http://schemas.openxmlformats.org/officeDocument/2006/relationships/font" Target="fonts/font20.fntdata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33" Type="http://schemas.openxmlformats.org/officeDocument/2006/relationships/font" Target="fonts/font18.fntdata"/><Relationship Id="rId38" Type="http://schemas.openxmlformats.org/officeDocument/2006/relationships/font" Target="fonts/font23.fntdata"/><Relationship Id="rId46" Type="http://schemas.openxmlformats.org/officeDocument/2006/relationships/tableStyles" Target="tableStyles.xml"/><Relationship Id="rId20" Type="http://schemas.openxmlformats.org/officeDocument/2006/relationships/font" Target="fonts/font5.fntdata"/><Relationship Id="rId41" Type="http://schemas.openxmlformats.org/officeDocument/2006/relationships/font" Target="fonts/font2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27361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8640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2127843dd6f_1_6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Google Shape;445;g2127843dd6f_1_6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66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2127843dd6f_1_6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2127843dd6f_1_6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Poesia di Germana Bruno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7734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2127843dd6f_1_6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9" name="Google Shape;459;g2127843dd6f_1_6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21741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g2127843dd6f_1_6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4" name="Google Shape;464;g2127843dd6f_1_6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4135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127843dd6f_1_6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127843dd6f_1_6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Poesia di Bruno Tognolini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4929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127843dd6f_1_4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127843dd6f_1_4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3706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123d0fc3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123d0fc33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9107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123d0fc338_0_14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2123d0fc338_0_14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3933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127843dd6f_1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2127843dd6f_1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4320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2123d0fc338_0_15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2123d0fc338_0_15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1879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2123d0fc338_0_28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2123d0fc338_0_28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5344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2123d0fc338_0_28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2123d0fc338_0_28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126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4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224950" y="99125"/>
            <a:ext cx="8520600" cy="122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600">
                <a:highlight>
                  <a:schemeClr val="accent4"/>
                </a:highlight>
              </a:rPr>
              <a:t>Strategie e strumenti per la gestione dei comportamenti oppositivi</a:t>
            </a:r>
            <a:endParaRPr sz="3600">
              <a:highlight>
                <a:schemeClr val="accent4"/>
              </a:highlight>
            </a:endParaRPr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210300" y="1594700"/>
            <a:ext cx="8723400" cy="370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FF"/>
                </a:solidFill>
              </a:rPr>
              <a:t>Manifesto della comunicazione non ostile e inclusiva - </a:t>
            </a:r>
            <a:r>
              <a:rPr lang="it" i="1">
                <a:solidFill>
                  <a:srgbClr val="0000FF"/>
                </a:solidFill>
              </a:rPr>
              <a:t>punto 6 -</a:t>
            </a:r>
            <a:endParaRPr i="1">
              <a:solidFill>
                <a:srgbClr val="0000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4800" b="1">
                <a:solidFill>
                  <a:srgbClr val="BF9000"/>
                </a:solidFill>
                <a:latin typeface="Pacifico"/>
                <a:ea typeface="Pacifico"/>
                <a:cs typeface="Pacifico"/>
                <a:sym typeface="Pacifico"/>
              </a:rPr>
              <a:t>“Le parole hanno conseguenze”</a:t>
            </a:r>
            <a:endParaRPr sz="4800" b="1">
              <a:solidFill>
                <a:srgbClr val="BF9000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/>
          </a:p>
          <a:p>
            <a:pPr marL="457200" lvl="0" indent="-381000" algn="ctr" rtl="0"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ts val="2400"/>
              <a:buChar char="-"/>
            </a:pPr>
            <a:r>
              <a:rPr lang="it">
                <a:solidFill>
                  <a:srgbClr val="A61C00"/>
                </a:solidFill>
              </a:rPr>
              <a:t>So che ogni mia parole può avere conseguenze, piccole o grandi -</a:t>
            </a:r>
            <a:endParaRPr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 cura del plesso SAN VALENTINO DELLA COLLINA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22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Riflessioni aggiuntive</a:t>
            </a:r>
            <a:endParaRPr/>
          </a:p>
        </p:txBody>
      </p:sp>
      <p:sp>
        <p:nvSpPr>
          <p:cNvPr id="448" name="Google Shape;448;p22"/>
          <p:cNvSpPr txBox="1">
            <a:spLocks noGrp="1"/>
          </p:cNvSpPr>
          <p:nvPr>
            <p:ph type="body" idx="2"/>
          </p:nvPr>
        </p:nvSpPr>
        <p:spPr>
          <a:xfrm>
            <a:off x="4939500" y="111550"/>
            <a:ext cx="3837000" cy="493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25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L’ultizzo delle parole gentili non è rivolto solo alle persone care ma è destinato </a:t>
            </a:r>
            <a:r>
              <a:rPr lang="it" b="1"/>
              <a:t>A TUTTI!</a:t>
            </a:r>
            <a:endParaRPr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Talvolta alcune parole che da sole hanno significato negativo, se pronunciate da un genitore/insegnante (e/o da chi ci ama) assumono </a:t>
            </a:r>
            <a:r>
              <a:rPr lang="it" b="1"/>
              <a:t>VALORE POSITIVO</a:t>
            </a:r>
            <a:r>
              <a:rPr lang="it"/>
              <a:t> (es. il rimprovero).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Parole dette male senza l’intenzione di offendere: ne siamo responsabili ma hanno un minore peso.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Basta essere educati per essere genitli? </a:t>
            </a:r>
            <a:r>
              <a:rPr lang="it" b="1"/>
              <a:t>NO</a:t>
            </a:r>
            <a:r>
              <a:rPr lang="it"/>
              <a:t>, </a:t>
            </a:r>
            <a:r>
              <a:rPr lang="it" u="sng"/>
              <a:t>le due cose non sono sinonimi ma devono viaggiare di pari passo</a:t>
            </a:r>
            <a:r>
              <a:rPr lang="it"/>
              <a:t>.</a:t>
            </a:r>
            <a:endParaRPr/>
          </a:p>
        </p:txBody>
      </p:sp>
      <p:sp>
        <p:nvSpPr>
          <p:cNvPr id="449" name="Google Shape;449;p22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Dal confronto tra alunni prima e con insegnanti poi sono emerse alcune riflessioni aggiuntive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GENTILEZZA E INSOLENZA</a:t>
            </a:r>
            <a:endParaRPr/>
          </a:p>
        </p:txBody>
      </p:sp>
      <p:sp>
        <p:nvSpPr>
          <p:cNvPr id="455" name="Google Shape;455;p23"/>
          <p:cNvSpPr txBox="1">
            <a:spLocks noGrp="1"/>
          </p:cNvSpPr>
          <p:nvPr>
            <p:ph type="body" idx="1"/>
          </p:nvPr>
        </p:nvSpPr>
        <p:spPr>
          <a:xfrm>
            <a:off x="123950" y="1234050"/>
            <a:ext cx="4499100" cy="390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3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it" sz="1100"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it" sz="5600">
                <a:latin typeface="Arial"/>
                <a:ea typeface="Arial"/>
                <a:cs typeface="Arial"/>
                <a:sym typeface="Arial"/>
              </a:rPr>
              <a:t>🌷   Credo sia giunta l'ora di far rivoluzione 🌺              </a:t>
            </a:r>
            <a:endParaRPr sz="5600">
              <a:solidFill>
                <a:srgbClr val="00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5"/>
              <a:buFont typeface="Arial"/>
              <a:buNone/>
            </a:pPr>
            <a:r>
              <a:rPr lang="it" sz="5600">
                <a:latin typeface="Arial"/>
                <a:ea typeface="Arial"/>
                <a:cs typeface="Arial"/>
                <a:sym typeface="Arial"/>
              </a:rPr>
              <a:t> 🥀 e imparare finalmente la buona educazione,🌷</a:t>
            </a:r>
            <a:endParaRPr sz="5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5"/>
              <a:buFont typeface="Arial"/>
              <a:buNone/>
            </a:pPr>
            <a:r>
              <a:rPr lang="it" sz="5600">
                <a:latin typeface="Arial"/>
                <a:ea typeface="Arial"/>
                <a:cs typeface="Arial"/>
                <a:sym typeface="Arial"/>
              </a:rPr>
              <a:t> 🦎sarebbe, ai nostri giorni, davvero straordinario,🌻</a:t>
            </a:r>
            <a:endParaRPr sz="5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5"/>
              <a:buFont typeface="Arial"/>
              <a:buNone/>
            </a:pPr>
            <a:r>
              <a:rPr lang="it" sz="5600">
                <a:latin typeface="Arial"/>
                <a:ea typeface="Arial"/>
                <a:cs typeface="Arial"/>
                <a:sym typeface="Arial"/>
              </a:rPr>
              <a:t>🍀esser pazienti e amarsi superando ogni divario. 🌷</a:t>
            </a:r>
            <a:endParaRPr sz="5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5"/>
              <a:buFont typeface="Arial"/>
              <a:buNone/>
            </a:pPr>
            <a:r>
              <a:rPr lang="it" sz="5600">
                <a:latin typeface="Arial"/>
                <a:ea typeface="Arial"/>
                <a:cs typeface="Arial"/>
                <a:sym typeface="Arial"/>
              </a:rPr>
              <a:t>     🦋Armiamoci e partiamo con la consapevolezza🌹</a:t>
            </a:r>
            <a:endParaRPr sz="5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5"/>
              <a:buFont typeface="Arial"/>
              <a:buNone/>
            </a:pPr>
            <a:r>
              <a:rPr lang="it" sz="5600">
                <a:latin typeface="Arial"/>
                <a:ea typeface="Arial"/>
                <a:cs typeface="Arial"/>
                <a:sym typeface="Arial"/>
              </a:rPr>
              <a:t>🌻di sovvertire il mondo usando la gentilezza. 🌱</a:t>
            </a:r>
            <a:endParaRPr sz="5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5"/>
              <a:buFont typeface="Arial"/>
              <a:buNone/>
            </a:pPr>
            <a:r>
              <a:rPr lang="it" sz="5600">
                <a:latin typeface="Arial"/>
                <a:ea typeface="Arial"/>
                <a:cs typeface="Arial"/>
                <a:sym typeface="Arial"/>
              </a:rPr>
              <a:t>🍁Dove capita spariamo le più belle cose 💐</a:t>
            </a:r>
            <a:endParaRPr sz="5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5"/>
              <a:buFont typeface="Arial"/>
              <a:buNone/>
            </a:pPr>
            <a:r>
              <a:rPr lang="it" sz="5600">
                <a:latin typeface="Arial"/>
                <a:ea typeface="Arial"/>
                <a:cs typeface="Arial"/>
                <a:sym typeface="Arial"/>
              </a:rPr>
              <a:t>🐾per colpire e eliminare quelle più dannose, 🕊️</a:t>
            </a:r>
            <a:endParaRPr sz="5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5"/>
              <a:buFont typeface="Arial"/>
              <a:buNone/>
            </a:pPr>
            <a:r>
              <a:rPr lang="it" sz="5600">
                <a:latin typeface="Arial"/>
                <a:ea typeface="Arial"/>
                <a:cs typeface="Arial"/>
                <a:sym typeface="Arial"/>
              </a:rPr>
              <a:t>🐞poi una mitragliata di buone maniere☘️</a:t>
            </a:r>
            <a:endParaRPr sz="5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5"/>
              <a:buFont typeface="Arial"/>
              <a:buNone/>
            </a:pPr>
            <a:r>
              <a:rPr lang="it" sz="5600">
                <a:latin typeface="Arial"/>
                <a:ea typeface="Arial"/>
                <a:cs typeface="Arial"/>
                <a:sym typeface="Arial"/>
              </a:rPr>
              <a:t>🌅ed ancora , come il più bravo arciere,🌎  </a:t>
            </a:r>
            <a:endParaRPr sz="5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5"/>
              <a:buFont typeface="Arial"/>
              <a:buNone/>
            </a:pPr>
            <a:r>
              <a:rPr lang="it" sz="5600">
                <a:latin typeface="Arial"/>
                <a:ea typeface="Arial"/>
                <a:cs typeface="Arial"/>
                <a:sym typeface="Arial"/>
              </a:rPr>
              <a:t>☀️lanciamo sorrisi a chi ci sta davanti, ⭐    </a:t>
            </a:r>
            <a:endParaRPr sz="5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5"/>
              <a:buFont typeface="Arial"/>
              <a:buNone/>
            </a:pPr>
            <a:r>
              <a:rPr lang="it" sz="5600">
                <a:latin typeface="Arial"/>
                <a:ea typeface="Arial"/>
                <a:cs typeface="Arial"/>
                <a:sym typeface="Arial"/>
              </a:rPr>
              <a:t>🌝rendendo bersagli proprio tutti quanti. 🌈</a:t>
            </a:r>
            <a:endParaRPr sz="5600"/>
          </a:p>
        </p:txBody>
      </p:sp>
      <p:sp>
        <p:nvSpPr>
          <p:cNvPr id="456" name="Google Shape;456;p23"/>
          <p:cNvSpPr txBox="1">
            <a:spLocks noGrp="1"/>
          </p:cNvSpPr>
          <p:nvPr>
            <p:ph type="body" idx="2"/>
          </p:nvPr>
        </p:nvSpPr>
        <p:spPr>
          <a:xfrm>
            <a:off x="4623050" y="1234050"/>
            <a:ext cx="4399800" cy="390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>
                <a:latin typeface="Arial"/>
                <a:ea typeface="Arial"/>
                <a:cs typeface="Arial"/>
                <a:sym typeface="Arial"/>
              </a:rPr>
              <a:t>😘Abbracci, saluti, carezze, bacioni,💋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>
                <a:latin typeface="Arial"/>
                <a:ea typeface="Arial"/>
                <a:cs typeface="Arial"/>
                <a:sym typeface="Arial"/>
              </a:rPr>
              <a:t>😇siano sparati ovunque da potenti cannoni,💟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>
                <a:latin typeface="Arial"/>
                <a:ea typeface="Arial"/>
                <a:cs typeface="Arial"/>
                <a:sym typeface="Arial"/>
              </a:rPr>
              <a:t>       💝o rispetto, dolcezza, amore e pazienza 🌳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>
                <a:latin typeface="Arial"/>
                <a:ea typeface="Arial"/>
                <a:cs typeface="Arial"/>
                <a:sym typeface="Arial"/>
              </a:rPr>
              <a:t>😍perché sia sconfitta per sempre l'insolenza. 🙏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>
                <a:latin typeface="Arial"/>
                <a:ea typeface="Arial"/>
                <a:cs typeface="Arial"/>
                <a:sym typeface="Arial"/>
              </a:rPr>
              <a:t>💌Che gran  rivoluzione potremo insieme fare,🌏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>
                <a:latin typeface="Arial"/>
                <a:ea typeface="Arial"/>
                <a:cs typeface="Arial"/>
                <a:sym typeface="Arial"/>
              </a:rPr>
              <a:t>💫i furbi, gli sgarbati, faremo sgomberare, 🖼️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>
                <a:latin typeface="Arial"/>
                <a:ea typeface="Arial"/>
                <a:cs typeface="Arial"/>
                <a:sym typeface="Arial"/>
              </a:rPr>
              <a:t>dall'insolenza nascono i problemi della Terra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Arial"/>
                <a:ea typeface="Arial"/>
                <a:cs typeface="Arial"/>
                <a:sym typeface="Arial"/>
              </a:rPr>
              <a:t>e con la gentilezza combatteremo la nostra guerra.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1100">
                <a:latin typeface="Arial"/>
                <a:ea typeface="Arial"/>
                <a:cs typeface="Arial"/>
                <a:sym typeface="Arial"/>
              </a:rPr>
              <a:t>di Germana Bruno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B3B3B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24"/>
          <p:cNvSpPr txBox="1"/>
          <p:nvPr/>
        </p:nvSpPr>
        <p:spPr>
          <a:xfrm>
            <a:off x="359425" y="74350"/>
            <a:ext cx="8254500" cy="54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b="1">
                <a:solidFill>
                  <a:srgbClr val="B02C20"/>
                </a:solidFill>
                <a:latin typeface="Comfortaa"/>
                <a:ea typeface="Comfortaa"/>
                <a:cs typeface="Comfortaa"/>
                <a:sym typeface="Comfortaa"/>
              </a:rPr>
              <a:t>Struttura dell’UDA </a:t>
            </a:r>
            <a:endParaRPr sz="2400" b="1">
              <a:solidFill>
                <a:srgbClr val="B02C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2"/>
              </a:solidFill>
              <a:latin typeface="Comfortaa SemiBold"/>
              <a:ea typeface="Comfortaa SemiBold"/>
              <a:cs typeface="Comfortaa SemiBold"/>
              <a:sym typeface="Comfortaa SemiBol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600"/>
              <a:buFont typeface="Comfortaa SemiBold"/>
              <a:buChar char="●"/>
            </a:pPr>
            <a:r>
              <a:rPr lang="it" sz="1600">
                <a:solidFill>
                  <a:srgbClr val="38761D"/>
                </a:solidFill>
                <a:latin typeface="Comfortaa SemiBold"/>
                <a:ea typeface="Comfortaa SemiBold"/>
                <a:cs typeface="Comfortaa SemiBold"/>
                <a:sym typeface="Comfortaa SemiBold"/>
              </a:rPr>
              <a:t>Il lavoro è stato svolto dalle due pluriclassi del plesso e da tutti gli insegnanti e sarà anche pubblicato nella piattaforma del progetto “Amelie”;</a:t>
            </a:r>
            <a:endParaRPr sz="1600">
              <a:solidFill>
                <a:srgbClr val="38761D"/>
              </a:solidFill>
              <a:latin typeface="Comfortaa SemiBold"/>
              <a:ea typeface="Comfortaa SemiBold"/>
              <a:cs typeface="Comfortaa SemiBold"/>
              <a:sym typeface="Comfortaa SemiBol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600"/>
              <a:buFont typeface="Comfortaa SemiBold"/>
              <a:buChar char="●"/>
            </a:pPr>
            <a:r>
              <a:rPr lang="it" sz="1600">
                <a:solidFill>
                  <a:srgbClr val="38761D"/>
                </a:solidFill>
                <a:latin typeface="Comfortaa SemiBold"/>
                <a:ea typeface="Comfortaa SemiBold"/>
                <a:cs typeface="Comfortaa SemiBold"/>
                <a:sym typeface="Comfortaa SemiBold"/>
              </a:rPr>
              <a:t>Strumenti di lavoro - carta e penna, internet, pc, lim, tablet, bristol;</a:t>
            </a:r>
            <a:endParaRPr sz="1600">
              <a:solidFill>
                <a:srgbClr val="38761D"/>
              </a:solidFill>
              <a:latin typeface="Comfortaa SemiBold"/>
              <a:ea typeface="Comfortaa SemiBold"/>
              <a:cs typeface="Comfortaa SemiBold"/>
              <a:sym typeface="Comfortaa SemiBol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2"/>
              </a:solidFill>
              <a:latin typeface="Comfortaa SemiBold"/>
              <a:ea typeface="Comfortaa SemiBold"/>
              <a:cs typeface="Comfortaa SemiBold"/>
              <a:sym typeface="Comfortaa SemiBol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mfortaa SemiBold"/>
              <a:buChar char="●"/>
            </a:pPr>
            <a:r>
              <a:rPr lang="it" sz="1600">
                <a:solidFill>
                  <a:schemeClr val="dk2"/>
                </a:solidFill>
                <a:latin typeface="Comfortaa SemiBold"/>
                <a:ea typeface="Comfortaa SemiBold"/>
                <a:cs typeface="Comfortaa SemiBold"/>
                <a:sym typeface="Comfortaa SemiBold"/>
              </a:rPr>
              <a:t>fase 1 - lettura del “Manifesto della comunicazione non ostile” (da ora solo Manifesto) e selezione del punto 6 come da circolare 138/26.01.2023;</a:t>
            </a:r>
            <a:endParaRPr sz="1600">
              <a:solidFill>
                <a:schemeClr val="dk2"/>
              </a:solidFill>
              <a:latin typeface="Comfortaa SemiBold"/>
              <a:ea typeface="Comfortaa SemiBold"/>
              <a:cs typeface="Comfortaa SemiBold"/>
              <a:sym typeface="Comfortaa SemiBol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mfortaa SemiBold"/>
              <a:buChar char="●"/>
            </a:pPr>
            <a:r>
              <a:rPr lang="it" sz="1600">
                <a:solidFill>
                  <a:schemeClr val="dk2"/>
                </a:solidFill>
                <a:latin typeface="Comfortaa SemiBold"/>
                <a:ea typeface="Comfortaa SemiBold"/>
                <a:cs typeface="Comfortaa SemiBold"/>
                <a:sym typeface="Comfortaa SemiBold"/>
              </a:rPr>
              <a:t>fase 2 - comprensione del punto 6 del Manifesto con riflessione orale a grande gruppo sul suo significato;</a:t>
            </a:r>
            <a:endParaRPr sz="1600">
              <a:solidFill>
                <a:schemeClr val="dk2"/>
              </a:solidFill>
              <a:latin typeface="Comfortaa SemiBold"/>
              <a:ea typeface="Comfortaa SemiBold"/>
              <a:cs typeface="Comfortaa SemiBold"/>
              <a:sym typeface="Comfortaa SemiBol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mfortaa SemiBold"/>
              <a:buChar char="●"/>
            </a:pPr>
            <a:r>
              <a:rPr lang="it" sz="1600">
                <a:solidFill>
                  <a:schemeClr val="dk2"/>
                </a:solidFill>
                <a:latin typeface="Comfortaa SemiBold"/>
                <a:ea typeface="Comfortaa SemiBold"/>
                <a:cs typeface="Comfortaa SemiBold"/>
                <a:sym typeface="Comfortaa SemiBold"/>
              </a:rPr>
              <a:t>fase 3 - lettura e trascrizione in digitale di due poesie; </a:t>
            </a:r>
            <a:endParaRPr sz="1600">
              <a:solidFill>
                <a:schemeClr val="dk2"/>
              </a:solidFill>
              <a:latin typeface="Comfortaa SemiBold"/>
              <a:ea typeface="Comfortaa SemiBold"/>
              <a:cs typeface="Comfortaa SemiBold"/>
              <a:sym typeface="Comfortaa SemiBol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mfortaa SemiBold"/>
              <a:buChar char="●"/>
            </a:pPr>
            <a:r>
              <a:rPr lang="it" sz="1600">
                <a:solidFill>
                  <a:schemeClr val="dk2"/>
                </a:solidFill>
                <a:latin typeface="Comfortaa SemiBold"/>
                <a:ea typeface="Comfortaa SemiBold"/>
                <a:cs typeface="Comfortaa SemiBold"/>
                <a:sym typeface="Comfortaa SemiBold"/>
              </a:rPr>
              <a:t>fase 4 (rivolta solo agli alunni della pluriclasse 3/4/5 A con la metodologia attiva della “ flipped classroom” - data una traccia (dal docente), sviluppare un proprio pensiero, riflessione o tema (a seconda dell’età e del proprio modo di scrivere).  TRACCIA 1 - “Scrivo un piccolo testo su quello che, secondo me, sono le parole che hanno conseguenze, sia negative che positive”;</a:t>
            </a:r>
            <a:endParaRPr sz="1600">
              <a:solidFill>
                <a:schemeClr val="dk2"/>
              </a:solidFill>
              <a:latin typeface="Comfortaa SemiBold"/>
              <a:ea typeface="Comfortaa SemiBold"/>
              <a:cs typeface="Comfortaa SemiBold"/>
              <a:sym typeface="Comfortaa SemiBol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mfortaa SemiBold"/>
              <a:buChar char="●"/>
            </a:pPr>
            <a:r>
              <a:rPr lang="it" sz="1600">
                <a:solidFill>
                  <a:schemeClr val="dk2"/>
                </a:solidFill>
                <a:latin typeface="Comfortaa SemiBold"/>
                <a:ea typeface="Comfortaa SemiBold"/>
                <a:cs typeface="Comfortaa SemiBold"/>
                <a:sym typeface="Comfortaa SemiBold"/>
              </a:rPr>
              <a:t>fase 5 - lettura degli scritti e commento orale da parte dei compagni e degli insegnanti;</a:t>
            </a:r>
            <a:endParaRPr sz="1600">
              <a:solidFill>
                <a:schemeClr val="dk2"/>
              </a:solidFill>
              <a:latin typeface="Comfortaa SemiBold"/>
              <a:ea typeface="Comfortaa SemiBold"/>
              <a:cs typeface="Comfortaa SemiBold"/>
              <a:sym typeface="Comfortaa SemiBol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Comfortaa SemiBold"/>
              <a:ea typeface="Comfortaa SemiBold"/>
              <a:cs typeface="Comfortaa SemiBold"/>
              <a:sym typeface="Comfortaa SemiBol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B3B3B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5"/>
          <p:cNvSpPr txBox="1"/>
          <p:nvPr/>
        </p:nvSpPr>
        <p:spPr>
          <a:xfrm>
            <a:off x="0" y="0"/>
            <a:ext cx="8836800" cy="486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mfortaa SemiBold"/>
              <a:buChar char="●"/>
            </a:pPr>
            <a:r>
              <a:rPr lang="it" sz="1600" dirty="0">
                <a:solidFill>
                  <a:schemeClr val="dk2"/>
                </a:solidFill>
                <a:latin typeface="Comfortaa SemiBold"/>
                <a:ea typeface="Comfortaa SemiBold"/>
                <a:cs typeface="Comfortaa SemiBold"/>
                <a:sym typeface="Comfortaa SemiBold"/>
              </a:rPr>
              <a:t>fase 6 - (rivolta solo agli alunni della pluriclasse 3/4/5 A con la metodologia attiva della “ flipped classroom” - data una traccia (dal docente), sviluppare un proprio pensiero, riflessione o tema (a seconda dell’età e del proprio modo di scrivere).  TRACCIA 2 - “Scrivo un piccolo testo sulle conseguenze che le parole ( buone e/o cattive) hanno quando parliamo con i grandi”;</a:t>
            </a:r>
            <a:endParaRPr sz="1600" dirty="0">
              <a:solidFill>
                <a:schemeClr val="dk2"/>
              </a:solidFill>
              <a:latin typeface="Comfortaa SemiBold"/>
              <a:ea typeface="Comfortaa SemiBold"/>
              <a:cs typeface="Comfortaa SemiBold"/>
              <a:sym typeface="Comfortaa SemiBold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mfortaa SemiBold"/>
              <a:buChar char="●"/>
            </a:pPr>
            <a:r>
              <a:rPr lang="it" sz="1600" dirty="0">
                <a:solidFill>
                  <a:schemeClr val="dk2"/>
                </a:solidFill>
                <a:latin typeface="Comfortaa SemiBold"/>
                <a:ea typeface="Comfortaa SemiBold"/>
                <a:cs typeface="Comfortaa SemiBold"/>
                <a:sym typeface="Comfortaa SemiBold"/>
              </a:rPr>
              <a:t>fase 7 -  lettura degli scritti e commento orale da parte dei compagni e degli insegnanti;</a:t>
            </a:r>
            <a:endParaRPr sz="1600" dirty="0">
              <a:solidFill>
                <a:schemeClr val="dk2"/>
              </a:solidFill>
              <a:latin typeface="Comfortaa SemiBold"/>
              <a:ea typeface="Comfortaa SemiBold"/>
              <a:cs typeface="Comfortaa SemiBold"/>
              <a:sym typeface="Comfortaa SemiBold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mfortaa SemiBold"/>
              <a:buChar char="●"/>
            </a:pPr>
            <a:r>
              <a:rPr lang="it" sz="1600" dirty="0">
                <a:solidFill>
                  <a:schemeClr val="dk2"/>
                </a:solidFill>
                <a:latin typeface="Comfortaa SemiBold"/>
                <a:ea typeface="Comfortaa SemiBold"/>
                <a:cs typeface="Comfortaa SemiBold"/>
                <a:sym typeface="Comfortaa SemiBold"/>
              </a:rPr>
              <a:t>fase 8 - Raccolta delle parole e relative conseguenze scritte dagli allievi in una tabella digitale con evidenziazione dei termini ricorsivi;</a:t>
            </a:r>
            <a:endParaRPr sz="1600" dirty="0">
              <a:solidFill>
                <a:schemeClr val="dk2"/>
              </a:solidFill>
              <a:latin typeface="Comfortaa SemiBold"/>
              <a:ea typeface="Comfortaa SemiBold"/>
              <a:cs typeface="Comfortaa SemiBold"/>
              <a:sym typeface="Comfortaa SemiBold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mfortaa SemiBold"/>
              <a:buChar char="●"/>
            </a:pPr>
            <a:r>
              <a:rPr lang="it" sz="1600" dirty="0">
                <a:solidFill>
                  <a:schemeClr val="dk2"/>
                </a:solidFill>
                <a:latin typeface="Comfortaa SemiBold"/>
                <a:ea typeface="Comfortaa SemiBold"/>
                <a:cs typeface="Comfortaa SemiBold"/>
                <a:sym typeface="Comfortaa SemiBold"/>
              </a:rPr>
              <a:t>fase 9 con la metodologia attiva del “Debate” - scelta dei termini più consoni al compito assegnato, sia per l’insieme delle parole che per quello delle conseguenze, destinati all’elaborato finale;</a:t>
            </a:r>
            <a:endParaRPr sz="1600" dirty="0">
              <a:solidFill>
                <a:schemeClr val="dk2"/>
              </a:solidFill>
              <a:latin typeface="Comfortaa SemiBold"/>
              <a:ea typeface="Comfortaa SemiBold"/>
              <a:cs typeface="Comfortaa SemiBold"/>
              <a:sym typeface="Comfortaa SemiBold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mfortaa SemiBold"/>
              <a:buChar char="●"/>
            </a:pPr>
            <a:r>
              <a:rPr lang="it" sz="1600">
                <a:solidFill>
                  <a:schemeClr val="dk2"/>
                </a:solidFill>
                <a:latin typeface="Comfortaa SemiBold"/>
                <a:ea typeface="Comfortaa SemiBold"/>
                <a:cs typeface="Comfortaa SemiBold"/>
                <a:sym typeface="Comfortaa SemiBold"/>
              </a:rPr>
              <a:t>fase 10 - realizzazione del prodotto finale, ovvero una  presentazione digitale (Google Presentazioni) a cui seguirà un cartellone </a:t>
            </a:r>
            <a:r>
              <a:rPr lang="it" sz="1600" smtClean="0">
                <a:solidFill>
                  <a:schemeClr val="dk2"/>
                </a:solidFill>
                <a:latin typeface="Comfortaa SemiBold"/>
                <a:ea typeface="Comfortaa SemiBold"/>
                <a:cs typeface="Comfortaa SemiBold"/>
                <a:sym typeface="Comfortaa SemiBold"/>
              </a:rPr>
              <a:t>da </a:t>
            </a:r>
            <a:r>
              <a:rPr lang="it" sz="1600">
                <a:solidFill>
                  <a:schemeClr val="dk2"/>
                </a:solidFill>
                <a:latin typeface="Comfortaa SemiBold"/>
                <a:ea typeface="Comfortaa SemiBold"/>
                <a:cs typeface="Comfortaa SemiBold"/>
                <a:sym typeface="Comfortaa SemiBold"/>
              </a:rPr>
              <a:t>affiggere nel plesso. </a:t>
            </a:r>
            <a:endParaRPr sz="1600" dirty="0">
              <a:solidFill>
                <a:schemeClr val="dk2"/>
              </a:solidFill>
              <a:latin typeface="Comfortaa SemiBold"/>
              <a:ea typeface="Comfortaa SemiBold"/>
              <a:cs typeface="Comfortaa SemiBold"/>
              <a:sym typeface="Comfortaa SemiBo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2"/>
              </a:solidFill>
              <a:latin typeface="Comfortaa SemiBold"/>
              <a:ea typeface="Comfortaa SemiBold"/>
              <a:cs typeface="Comfortaa SemiBold"/>
              <a:sym typeface="Comfortaa SemiBold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dirty="0">
                <a:solidFill>
                  <a:schemeClr val="dk2"/>
                </a:solidFill>
                <a:latin typeface="Comfortaa SemiBold"/>
                <a:ea typeface="Comfortaa SemiBold"/>
                <a:cs typeface="Comfortaa SemiBold"/>
                <a:sym typeface="Comfortaa SemiBold"/>
              </a:rPr>
              <a:t>Gli insegnanti di plesso:</a:t>
            </a:r>
            <a:endParaRPr sz="1600" dirty="0">
              <a:solidFill>
                <a:schemeClr val="dk2"/>
              </a:solidFill>
              <a:latin typeface="Comfortaa SemiBold"/>
              <a:ea typeface="Comfortaa SemiBold"/>
              <a:cs typeface="Comfortaa SemiBold"/>
              <a:sym typeface="Comfortaa SemiBold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dirty="0">
                <a:solidFill>
                  <a:schemeClr val="dk2"/>
                </a:solidFill>
                <a:latin typeface="Comfortaa SemiBold"/>
                <a:ea typeface="Comfortaa SemiBold"/>
                <a:cs typeface="Comfortaa SemiBold"/>
                <a:sym typeface="Comfortaa SemiBold"/>
              </a:rPr>
              <a:t>Giovagnoli Elisa, Sensi Patrizia, Gallo Francesco Maria, Giordano Antonietta, Scatena Serena, Marcacci Daniela, Rizza Vincenza, Bussottoli Angela, </a:t>
            </a:r>
            <a:endParaRPr sz="1600" dirty="0">
              <a:solidFill>
                <a:schemeClr val="dk2"/>
              </a:solidFill>
              <a:latin typeface="Comfortaa SemiBold"/>
              <a:ea typeface="Comfortaa SemiBold"/>
              <a:cs typeface="Comfortaa SemiBold"/>
              <a:sym typeface="Comfortaa SemiBold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dirty="0">
                <a:solidFill>
                  <a:schemeClr val="dk2"/>
                </a:solidFill>
                <a:latin typeface="Comfortaa SemiBold"/>
                <a:ea typeface="Comfortaa SemiBold"/>
                <a:cs typeface="Comfortaa SemiBold"/>
                <a:sym typeface="Comfortaa SemiBold"/>
              </a:rPr>
              <a:t>Marconi Michele. </a:t>
            </a:r>
            <a:endParaRPr sz="1600" dirty="0">
              <a:solidFill>
                <a:schemeClr val="dk2"/>
              </a:solidFill>
              <a:latin typeface="Comfortaa SemiBold"/>
              <a:ea typeface="Comfortaa SemiBold"/>
              <a:cs typeface="Comfortaa SemiBold"/>
              <a:sym typeface="Comfortaa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PARLAMI AMICO!</a:t>
            </a: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000">
                <a:latin typeface="Liberation Serif"/>
                <a:ea typeface="Liberation Serif"/>
                <a:cs typeface="Liberation Serif"/>
                <a:sym typeface="Liberation Serif"/>
              </a:rPr>
              <a:t>Parlami, amico</a:t>
            </a:r>
            <a:endParaRPr sz="2000">
              <a:latin typeface="Liberation Serif"/>
              <a:ea typeface="Liberation Serif"/>
              <a:cs typeface="Liberation Serif"/>
              <a:sym typeface="Liberation Serif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000">
                <a:latin typeface="Liberation Serif"/>
                <a:ea typeface="Liberation Serif"/>
                <a:cs typeface="Liberation Serif"/>
                <a:sym typeface="Liberation Serif"/>
              </a:rPr>
              <a:t>Ascolta ciò che dico</a:t>
            </a:r>
            <a:endParaRPr sz="2000">
              <a:latin typeface="Liberation Serif"/>
              <a:ea typeface="Liberation Serif"/>
              <a:cs typeface="Liberation Serif"/>
              <a:sym typeface="Liberation Serif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000">
                <a:latin typeface="Liberation Serif"/>
                <a:ea typeface="Liberation Serif"/>
                <a:cs typeface="Liberation Serif"/>
                <a:sym typeface="Liberation Serif"/>
              </a:rPr>
              <a:t>Se non mi parli il cielo</a:t>
            </a:r>
            <a:endParaRPr sz="2000">
              <a:latin typeface="Liberation Serif"/>
              <a:ea typeface="Liberation Serif"/>
              <a:cs typeface="Liberation Serif"/>
              <a:sym typeface="Liberation Serif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000">
                <a:latin typeface="Liberation Serif"/>
                <a:ea typeface="Liberation Serif"/>
                <a:cs typeface="Liberation Serif"/>
                <a:sym typeface="Liberation Serif"/>
              </a:rPr>
              <a:t>Resta tagliato in due</a:t>
            </a:r>
            <a:endParaRPr sz="2000">
              <a:latin typeface="Liberation Serif"/>
              <a:ea typeface="Liberation Serif"/>
              <a:cs typeface="Liberation Serif"/>
              <a:sym typeface="Liberation Serif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000">
                <a:latin typeface="Liberation Serif"/>
                <a:ea typeface="Liberation Serif"/>
                <a:cs typeface="Liberation Serif"/>
                <a:sym typeface="Liberation Serif"/>
              </a:rPr>
              <a:t>E le parole amare, mie e tue</a:t>
            </a:r>
            <a:endParaRPr sz="2000">
              <a:latin typeface="Liberation Serif"/>
              <a:ea typeface="Liberation Serif"/>
              <a:cs typeface="Liberation Serif"/>
              <a:sym typeface="Liberation Serif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000">
                <a:latin typeface="Liberation Serif"/>
                <a:ea typeface="Liberation Serif"/>
                <a:cs typeface="Liberation Serif"/>
                <a:sym typeface="Liberation Serif"/>
              </a:rPr>
              <a:t>Poi diventano un mare</a:t>
            </a:r>
            <a:endParaRPr sz="2000">
              <a:latin typeface="Liberation Serif"/>
              <a:ea typeface="Liberation Serif"/>
              <a:cs typeface="Liberation Serif"/>
              <a:sym typeface="Liberation Serif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000">
                <a:latin typeface="Liberation Serif"/>
                <a:ea typeface="Liberation Serif"/>
                <a:cs typeface="Liberation Serif"/>
                <a:sym typeface="Liberation Serif"/>
              </a:rPr>
              <a:t>Che non sappiamo più attraversare</a:t>
            </a:r>
            <a:endParaRPr sz="2000">
              <a:latin typeface="Liberation Serif"/>
              <a:ea typeface="Liberation Serif"/>
              <a:cs typeface="Liberation Serif"/>
              <a:sym typeface="Liberation Serif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000">
                <a:latin typeface="Liberation Serif"/>
                <a:ea typeface="Liberation Serif"/>
                <a:cs typeface="Liberation Serif"/>
                <a:sym typeface="Liberation Serif"/>
              </a:rPr>
              <a:t>Ma se prima che tutto si rovini</a:t>
            </a:r>
            <a:endParaRPr sz="2000">
              <a:latin typeface="Liberation Serif"/>
              <a:ea typeface="Liberation Serif"/>
              <a:cs typeface="Liberation Serif"/>
              <a:sym typeface="Liberation Serif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000">
                <a:latin typeface="Liberation Serif"/>
                <a:ea typeface="Liberation Serif"/>
                <a:cs typeface="Liberation Serif"/>
                <a:sym typeface="Liberation Serif"/>
              </a:rPr>
              <a:t>Ci sediamo vicini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2"/>
          </p:nvPr>
        </p:nvSpPr>
        <p:spPr>
          <a:xfrm>
            <a:off x="4968750" y="1234050"/>
            <a:ext cx="3999900" cy="390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000">
                <a:latin typeface="Liberation Serif"/>
                <a:ea typeface="Liberation Serif"/>
                <a:cs typeface="Liberation Serif"/>
                <a:sym typeface="Liberation Serif"/>
              </a:rPr>
              <a:t>E ne parliamo insieme</a:t>
            </a:r>
            <a:endParaRPr sz="2000">
              <a:latin typeface="Liberation Serif"/>
              <a:ea typeface="Liberation Serif"/>
              <a:cs typeface="Liberation Serif"/>
              <a:sym typeface="Liberation Serif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000">
                <a:latin typeface="Liberation Serif"/>
                <a:ea typeface="Liberation Serif"/>
                <a:cs typeface="Liberation Serif"/>
                <a:sym typeface="Liberation Serif"/>
              </a:rPr>
              <a:t>Allora le parole sono un seme</a:t>
            </a:r>
            <a:endParaRPr sz="2000">
              <a:latin typeface="Liberation Serif"/>
              <a:ea typeface="Liberation Serif"/>
              <a:cs typeface="Liberation Serif"/>
              <a:sym typeface="Liberation Serif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000">
                <a:latin typeface="Liberation Serif"/>
                <a:ea typeface="Liberation Serif"/>
                <a:cs typeface="Liberation Serif"/>
                <a:sym typeface="Liberation Serif"/>
              </a:rPr>
              <a:t>Che poi diventa un albero</a:t>
            </a:r>
            <a:endParaRPr sz="2000">
              <a:latin typeface="Liberation Serif"/>
              <a:ea typeface="Liberation Serif"/>
              <a:cs typeface="Liberation Serif"/>
              <a:sym typeface="Liberation Serif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000">
                <a:latin typeface="Liberation Serif"/>
                <a:ea typeface="Liberation Serif"/>
                <a:cs typeface="Liberation Serif"/>
                <a:sym typeface="Liberation Serif"/>
              </a:rPr>
              <a:t>Che poi diventa un bosco</a:t>
            </a:r>
            <a:endParaRPr sz="2000">
              <a:latin typeface="Liberation Serif"/>
              <a:ea typeface="Liberation Serif"/>
              <a:cs typeface="Liberation Serif"/>
              <a:sym typeface="Liberation Serif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000">
                <a:latin typeface="Liberation Serif"/>
                <a:ea typeface="Liberation Serif"/>
                <a:cs typeface="Liberation Serif"/>
                <a:sym typeface="Liberation Serif"/>
              </a:rPr>
              <a:t>Dove mi riconosci, e io ti riconosco</a:t>
            </a:r>
            <a:endParaRPr sz="2000">
              <a:latin typeface="Liberation Serif"/>
              <a:ea typeface="Liberation Serif"/>
              <a:cs typeface="Liberation Serif"/>
              <a:sym typeface="Liberation Serif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000">
                <a:latin typeface="Liberation Serif"/>
                <a:ea typeface="Liberation Serif"/>
                <a:cs typeface="Liberation Serif"/>
                <a:sym typeface="Liberation Serif"/>
              </a:rPr>
              <a:t>E senti ciò che dico</a:t>
            </a:r>
            <a:endParaRPr sz="2000">
              <a:latin typeface="Liberation Serif"/>
              <a:ea typeface="Liberation Serif"/>
              <a:cs typeface="Liberation Serif"/>
              <a:sym typeface="Liberation Serif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000">
                <a:latin typeface="Liberation Serif"/>
                <a:ea typeface="Liberation Serif"/>
                <a:cs typeface="Liberation Serif"/>
                <a:sym typeface="Liberation Serif"/>
              </a:rPr>
              <a:t>Ci pensi, e se ti piace</a:t>
            </a:r>
            <a:endParaRPr sz="2000">
              <a:latin typeface="Liberation Serif"/>
              <a:ea typeface="Liberation Serif"/>
              <a:cs typeface="Liberation Serif"/>
              <a:sym typeface="Liberation Serif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000">
                <a:latin typeface="Liberation Serif"/>
                <a:ea typeface="Liberation Serif"/>
                <a:cs typeface="Liberation Serif"/>
                <a:sym typeface="Liberation Serif"/>
              </a:rPr>
              <a:t>Tu ritorni mio amico:</a:t>
            </a:r>
            <a:endParaRPr sz="2000">
              <a:latin typeface="Liberation Serif"/>
              <a:ea typeface="Liberation Serif"/>
              <a:cs typeface="Liberation Serif"/>
              <a:sym typeface="Liberation Serif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000">
                <a:latin typeface="Liberation Serif"/>
                <a:ea typeface="Liberation Serif"/>
                <a:cs typeface="Liberation Serif"/>
                <a:sym typeface="Liberation Serif"/>
              </a:rPr>
              <a:t>E questa è la pace</a:t>
            </a:r>
            <a:endParaRPr sz="2000">
              <a:latin typeface="Liberation Serif"/>
              <a:ea typeface="Liberation Serif"/>
              <a:cs typeface="Liberation Serif"/>
              <a:sym typeface="Liberation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100">
                <a:latin typeface="Arial"/>
                <a:ea typeface="Arial"/>
                <a:cs typeface="Arial"/>
                <a:sym typeface="Arial"/>
              </a:rPr>
              <a:t>di Bruno Tognolini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Parole GENTILI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&amp; conseguenze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oogle Shape;77;p16"/>
          <p:cNvGrpSpPr/>
          <p:nvPr/>
        </p:nvGrpSpPr>
        <p:grpSpPr>
          <a:xfrm>
            <a:off x="147" y="2065179"/>
            <a:ext cx="9143704" cy="1014285"/>
            <a:chOff x="1593000" y="2322568"/>
            <a:chExt cx="5957975" cy="643500"/>
          </a:xfrm>
        </p:grpSpPr>
        <p:sp>
          <p:nvSpPr>
            <p:cNvPr id="78" name="Google Shape;78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6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Lorem ipsum dolor sit amet at nec at adipiscing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2" name="Google Shape;82;p16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6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03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84" name="Google Shape;84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Donec risus dolor porta venenatis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Pharetra luctus felis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Proin in tellus felis volutpat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5" name="Google Shape;85;p16"/>
          <p:cNvGrpSpPr/>
          <p:nvPr/>
        </p:nvGrpSpPr>
        <p:grpSpPr>
          <a:xfrm>
            <a:off x="147" y="1032583"/>
            <a:ext cx="9143704" cy="1014285"/>
            <a:chOff x="1593000" y="2322568"/>
            <a:chExt cx="5957975" cy="643500"/>
          </a:xfrm>
        </p:grpSpPr>
        <p:sp>
          <p:nvSpPr>
            <p:cNvPr id="86" name="Google Shape;86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6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Lorem ipsum dolor sit amet at nec at adipiscing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0" name="Google Shape;90;p16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6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02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92" name="Google Shape;92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Donec risus dolor porta venenatis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Pharetra luctus felis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Proin in tellus felis volutpat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3" name="Google Shape;93;p16"/>
          <p:cNvGrpSpPr/>
          <p:nvPr/>
        </p:nvGrpSpPr>
        <p:grpSpPr>
          <a:xfrm>
            <a:off x="147" y="-28"/>
            <a:ext cx="9143704" cy="1014285"/>
            <a:chOff x="1593000" y="2322568"/>
            <a:chExt cx="5957975" cy="643500"/>
          </a:xfrm>
        </p:grpSpPr>
        <p:sp>
          <p:nvSpPr>
            <p:cNvPr id="94" name="Google Shape;94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6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Lorem ipsum dolor sit amet at nec at adipiscing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8" name="Google Shape;98;p16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6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01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100" name="Google Shape;100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Donec risus dolor porta venenatis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Pharetra luctus felis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Proin in tellus felis volutpat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01" name="Google Shape;101;p16"/>
          <p:cNvGrpSpPr/>
          <p:nvPr/>
        </p:nvGrpSpPr>
        <p:grpSpPr>
          <a:xfrm>
            <a:off x="127" y="4129211"/>
            <a:ext cx="9143704" cy="1014285"/>
            <a:chOff x="1593000" y="2322568"/>
            <a:chExt cx="5957975" cy="643500"/>
          </a:xfrm>
        </p:grpSpPr>
        <p:sp>
          <p:nvSpPr>
            <p:cNvPr id="102" name="Google Shape;102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6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Lorem ipsum dolor sit amet at nec at adipiscing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6" name="Google Shape;106;p16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6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05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108" name="Google Shape;108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Donec risus dolor porta venenatis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Pharetra luctus felis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Proin in tellus felis volutpat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09" name="Google Shape;109;p16"/>
          <p:cNvGrpSpPr/>
          <p:nvPr/>
        </p:nvGrpSpPr>
        <p:grpSpPr>
          <a:xfrm>
            <a:off x="127" y="3097011"/>
            <a:ext cx="9143704" cy="1014285"/>
            <a:chOff x="1593000" y="2322568"/>
            <a:chExt cx="5957975" cy="643500"/>
          </a:xfrm>
        </p:grpSpPr>
        <p:sp>
          <p:nvSpPr>
            <p:cNvPr id="110" name="Google Shape;110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6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Lorem ipsum dolor sit amet at nec at adipiscing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4" name="Google Shape;114;p16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6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04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116" name="Google Shape;116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Donec risus dolor porta venenatis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Pharetra luctus felis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Proin in tellus felis volutpat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7" name="Google Shape;117;p16"/>
          <p:cNvGrpSpPr/>
          <p:nvPr/>
        </p:nvGrpSpPr>
        <p:grpSpPr>
          <a:xfrm>
            <a:off x="127" y="2064769"/>
            <a:ext cx="9143704" cy="1014285"/>
            <a:chOff x="1593000" y="2322568"/>
            <a:chExt cx="5957975" cy="643500"/>
          </a:xfrm>
        </p:grpSpPr>
        <p:sp>
          <p:nvSpPr>
            <p:cNvPr id="118" name="Google Shape;118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6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Lorem ipsum dolor sit amet at nec at adipiscing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2" name="Google Shape;122;p16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6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03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124" name="Google Shape;124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Donec risus dolor porta venenatis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Pharetra luctus felis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Proin in tellus felis volutpat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5" name="Google Shape;125;p16"/>
          <p:cNvGrpSpPr/>
          <p:nvPr/>
        </p:nvGrpSpPr>
        <p:grpSpPr>
          <a:xfrm>
            <a:off x="127" y="1032581"/>
            <a:ext cx="9143704" cy="1014285"/>
            <a:chOff x="1593000" y="2322568"/>
            <a:chExt cx="5957975" cy="643500"/>
          </a:xfrm>
        </p:grpSpPr>
        <p:sp>
          <p:nvSpPr>
            <p:cNvPr id="126" name="Google Shape;126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6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Lorem ipsum dolor sit amet at nec at adipiscing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0" name="Google Shape;130;p16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6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02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132" name="Google Shape;132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Donec risus dolor porta venenatis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Pharetra luctus felis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Proin in tellus felis volutpat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33" name="Google Shape;133;p16"/>
          <p:cNvGrpSpPr/>
          <p:nvPr/>
        </p:nvGrpSpPr>
        <p:grpSpPr>
          <a:xfrm>
            <a:off x="127" y="368"/>
            <a:ext cx="9143704" cy="1014285"/>
            <a:chOff x="1593000" y="2322568"/>
            <a:chExt cx="5957975" cy="643500"/>
          </a:xfrm>
        </p:grpSpPr>
        <p:sp>
          <p:nvSpPr>
            <p:cNvPr id="134" name="Google Shape;134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6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Lorem ipsum dolor sit amet at nec at adipiscing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8" name="Google Shape;138;p16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6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01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140" name="Google Shape;140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Donec risus dolor porta venenatis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Pharetra luctus felis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Proin in tellus felis volutpat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41" name="Google Shape;141;p16"/>
          <p:cNvGrpSpPr/>
          <p:nvPr/>
        </p:nvGrpSpPr>
        <p:grpSpPr>
          <a:xfrm>
            <a:off x="127" y="4129211"/>
            <a:ext cx="9143704" cy="1014285"/>
            <a:chOff x="1593000" y="2322568"/>
            <a:chExt cx="5957975" cy="643500"/>
          </a:xfrm>
        </p:grpSpPr>
        <p:sp>
          <p:nvSpPr>
            <p:cNvPr id="142" name="Google Shape;142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6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Lorem ipsum dolor sit amet at nec at adipiscing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6" name="Google Shape;146;p16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6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05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148" name="Google Shape;148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Donec risus dolor porta venenatis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Pharetra luctus felis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Proin in tellus felis volutpat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49" name="Google Shape;149;p16"/>
          <p:cNvGrpSpPr/>
          <p:nvPr/>
        </p:nvGrpSpPr>
        <p:grpSpPr>
          <a:xfrm>
            <a:off x="127" y="3097011"/>
            <a:ext cx="9143704" cy="1014285"/>
            <a:chOff x="1593000" y="2322568"/>
            <a:chExt cx="5957975" cy="643500"/>
          </a:xfrm>
        </p:grpSpPr>
        <p:sp>
          <p:nvSpPr>
            <p:cNvPr id="150" name="Google Shape;150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6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Lorem ipsum dolor sit amet at nec at adipiscing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4" name="Google Shape;154;p16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6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04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156" name="Google Shape;156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Donec risus dolor porta venenatis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Pharetra luctus felis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Proin in tellus felis volutpat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57" name="Google Shape;157;p16"/>
          <p:cNvGrpSpPr/>
          <p:nvPr/>
        </p:nvGrpSpPr>
        <p:grpSpPr>
          <a:xfrm>
            <a:off x="127" y="2064769"/>
            <a:ext cx="9143704" cy="1014285"/>
            <a:chOff x="1593000" y="2322568"/>
            <a:chExt cx="5957975" cy="643500"/>
          </a:xfrm>
        </p:grpSpPr>
        <p:sp>
          <p:nvSpPr>
            <p:cNvPr id="158" name="Google Shape;158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6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Lorem ipsum dolor sit amet at nec at adipiscing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2" name="Google Shape;162;p16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6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03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164" name="Google Shape;164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Donec risus dolor porta venenatis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Pharetra luctus felis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Proin in tellus felis volutpat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65" name="Google Shape;165;p16"/>
          <p:cNvGrpSpPr/>
          <p:nvPr/>
        </p:nvGrpSpPr>
        <p:grpSpPr>
          <a:xfrm>
            <a:off x="127" y="1032581"/>
            <a:ext cx="9143704" cy="1014285"/>
            <a:chOff x="1593000" y="2322568"/>
            <a:chExt cx="5957975" cy="643500"/>
          </a:xfrm>
        </p:grpSpPr>
        <p:sp>
          <p:nvSpPr>
            <p:cNvPr id="166" name="Google Shape;166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16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Lorem ipsum dolor sit amet at nec at adipiscing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0" name="Google Shape;170;p16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16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02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172" name="Google Shape;172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Donec risus dolor porta venenatis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Pharetra luctus felis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Proin in tellus felis volutpat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73" name="Google Shape;173;p16"/>
          <p:cNvGrpSpPr/>
          <p:nvPr/>
        </p:nvGrpSpPr>
        <p:grpSpPr>
          <a:xfrm>
            <a:off x="127" y="368"/>
            <a:ext cx="9143704" cy="1014285"/>
            <a:chOff x="1593000" y="2322568"/>
            <a:chExt cx="5957975" cy="643500"/>
          </a:xfrm>
        </p:grpSpPr>
        <p:sp>
          <p:nvSpPr>
            <p:cNvPr id="174" name="Google Shape;174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16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Lorem ipsum dolor sit amet at nec at adipiscing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8" name="Google Shape;178;p16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6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01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180" name="Google Shape;180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Donec risus dolor porta venenatis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Pharetra luctus felis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Proin in tellus felis volutpat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81" name="Google Shape;181;p16"/>
          <p:cNvGrpSpPr/>
          <p:nvPr/>
        </p:nvGrpSpPr>
        <p:grpSpPr>
          <a:xfrm>
            <a:off x="127" y="4129211"/>
            <a:ext cx="9143704" cy="1014285"/>
            <a:chOff x="1593000" y="2322568"/>
            <a:chExt cx="5957975" cy="643500"/>
          </a:xfrm>
        </p:grpSpPr>
        <p:sp>
          <p:nvSpPr>
            <p:cNvPr id="182" name="Google Shape;182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183" name="Google Shape;183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184" name="Google Shape;184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185" name="Google Shape;185;p16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Per favore</a:t>
              </a:r>
              <a:endParaRPr sz="20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Grazie/Prego</a:t>
              </a:r>
              <a:endParaRPr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6" name="Google Shape;186;p16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187" name="Google Shape;187;p16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05</a:t>
              </a:r>
              <a:endParaRPr sz="20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188" name="Google Shape;188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Essere disponibili</a:t>
              </a:r>
              <a:endParaRPr sz="2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89" name="Google Shape;189;p16"/>
          <p:cNvGrpSpPr/>
          <p:nvPr/>
        </p:nvGrpSpPr>
        <p:grpSpPr>
          <a:xfrm>
            <a:off x="127" y="3097011"/>
            <a:ext cx="9143704" cy="1014285"/>
            <a:chOff x="1593000" y="2322568"/>
            <a:chExt cx="5957975" cy="643500"/>
          </a:xfrm>
        </p:grpSpPr>
        <p:sp>
          <p:nvSpPr>
            <p:cNvPr id="190" name="Google Shape;190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191" name="Google Shape;191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192" name="Google Shape;192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193" name="Google Shape;193;p16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Sei bravo/a</a:t>
              </a:r>
              <a:endParaRPr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4" name="Google Shape;194;p16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195" name="Google Shape;195;p16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04</a:t>
              </a:r>
              <a:endParaRPr sz="20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196" name="Google Shape;196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Essere felice </a:t>
              </a:r>
              <a:endParaRPr sz="2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97" name="Google Shape;197;p16"/>
          <p:cNvGrpSpPr/>
          <p:nvPr/>
        </p:nvGrpSpPr>
        <p:grpSpPr>
          <a:xfrm>
            <a:off x="127" y="2064769"/>
            <a:ext cx="9143704" cy="1014285"/>
            <a:chOff x="1593000" y="2322568"/>
            <a:chExt cx="5957975" cy="643500"/>
          </a:xfrm>
        </p:grpSpPr>
        <p:sp>
          <p:nvSpPr>
            <p:cNvPr id="198" name="Google Shape;198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199" name="Google Shape;199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00" name="Google Shape;200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01" name="Google Shape;201;p16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Sei gentile</a:t>
              </a:r>
              <a:endParaRPr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2" name="Google Shape;202;p16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03" name="Google Shape;203;p16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03</a:t>
              </a:r>
              <a:endParaRPr sz="20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204" name="Google Shape;204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Felicità </a:t>
              </a:r>
              <a:endParaRPr sz="2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Buon umore</a:t>
              </a:r>
              <a:endParaRPr sz="2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05" name="Google Shape;205;p16"/>
          <p:cNvGrpSpPr/>
          <p:nvPr/>
        </p:nvGrpSpPr>
        <p:grpSpPr>
          <a:xfrm>
            <a:off x="127" y="1032581"/>
            <a:ext cx="9143704" cy="1014285"/>
            <a:chOff x="1593000" y="2322568"/>
            <a:chExt cx="5957975" cy="643500"/>
          </a:xfrm>
        </p:grpSpPr>
        <p:sp>
          <p:nvSpPr>
            <p:cNvPr id="206" name="Google Shape;206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07" name="Google Shape;207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08" name="Google Shape;208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09" name="Google Shape;209;p16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Sei bello/a	</a:t>
              </a:r>
              <a:endParaRPr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0" name="Google Shape;210;p16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11" name="Google Shape;211;p16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02</a:t>
              </a:r>
              <a:endParaRPr sz="20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212" name="Google Shape;212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Un sorriso </a:t>
              </a:r>
              <a:endParaRPr sz="2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Far sentire a proprio agio</a:t>
              </a:r>
              <a:endParaRPr sz="2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Essere felici</a:t>
              </a:r>
              <a:endParaRPr sz="2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13" name="Google Shape;213;p16"/>
          <p:cNvGrpSpPr/>
          <p:nvPr/>
        </p:nvGrpSpPr>
        <p:grpSpPr>
          <a:xfrm>
            <a:off x="127" y="368"/>
            <a:ext cx="9143704" cy="1014285"/>
            <a:chOff x="1593000" y="2322568"/>
            <a:chExt cx="5957975" cy="643500"/>
          </a:xfrm>
        </p:grpSpPr>
        <p:sp>
          <p:nvSpPr>
            <p:cNvPr id="214" name="Google Shape;214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15" name="Google Shape;215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16" name="Google Shape;216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17" name="Google Shape;217;p16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Ti voglio bene</a:t>
              </a:r>
              <a:endParaRPr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8" name="Google Shape;218;p16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19" name="Google Shape;219;p16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01</a:t>
              </a:r>
              <a:endParaRPr sz="20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220" name="Google Shape;220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Esser felici</a:t>
              </a:r>
              <a:endParaRPr sz="2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Star bene</a:t>
              </a:r>
              <a:endParaRPr sz="2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" name="Google Shape;225;p17"/>
          <p:cNvGrpSpPr/>
          <p:nvPr/>
        </p:nvGrpSpPr>
        <p:grpSpPr>
          <a:xfrm>
            <a:off x="96" y="3304880"/>
            <a:ext cx="9143704" cy="1082496"/>
            <a:chOff x="1593000" y="2322568"/>
            <a:chExt cx="5957975" cy="643500"/>
          </a:xfrm>
        </p:grpSpPr>
        <p:sp>
          <p:nvSpPr>
            <p:cNvPr id="226" name="Google Shape;226;p17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27" name="Google Shape;227;p17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28" name="Google Shape;228;p17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29" name="Google Shape;229;p17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Sei speciale</a:t>
              </a:r>
              <a:endParaRPr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0" name="Google Shape;230;p17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31" name="Google Shape;231;p17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09</a:t>
              </a:r>
              <a:endParaRPr sz="20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232" name="Google Shape;232;p17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Essere felici </a:t>
              </a:r>
              <a:endParaRPr sz="2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Star bene</a:t>
              </a:r>
              <a:endParaRPr sz="2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33" name="Google Shape;233;p17"/>
          <p:cNvGrpSpPr/>
          <p:nvPr/>
        </p:nvGrpSpPr>
        <p:grpSpPr>
          <a:xfrm>
            <a:off x="96" y="2203190"/>
            <a:ext cx="9143704" cy="1082496"/>
            <a:chOff x="1593000" y="2322568"/>
            <a:chExt cx="5957975" cy="643500"/>
          </a:xfrm>
        </p:grpSpPr>
        <p:sp>
          <p:nvSpPr>
            <p:cNvPr id="234" name="Google Shape;234;p17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35" name="Google Shape;235;p17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36" name="Google Shape;236;p17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37" name="Google Shape;237;p17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Ti amo</a:t>
              </a:r>
              <a:endParaRPr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8" name="Google Shape;238;p17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39" name="Google Shape;239;p17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08</a:t>
              </a:r>
              <a:endParaRPr sz="20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240" name="Google Shape;240;p17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Compagnia </a:t>
              </a:r>
              <a:endParaRPr sz="2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Vibrazioni/Ansia</a:t>
              </a:r>
              <a:endParaRPr sz="2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ESTREMA FELICITA’</a:t>
              </a:r>
              <a:endParaRPr sz="2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41" name="Google Shape;241;p17"/>
          <p:cNvGrpSpPr/>
          <p:nvPr/>
        </p:nvGrpSpPr>
        <p:grpSpPr>
          <a:xfrm>
            <a:off x="96" y="1101559"/>
            <a:ext cx="9143704" cy="1082496"/>
            <a:chOff x="1593000" y="2322568"/>
            <a:chExt cx="5957975" cy="643500"/>
          </a:xfrm>
        </p:grpSpPr>
        <p:sp>
          <p:nvSpPr>
            <p:cNvPr id="242" name="Google Shape;242;p17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43" name="Google Shape;243;p17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44" name="Google Shape;244;p17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45" name="Google Shape;245;p17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Mi manchi</a:t>
              </a:r>
              <a:endParaRPr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46" name="Google Shape;246;p17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47" name="Google Shape;247;p17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07</a:t>
              </a:r>
              <a:endParaRPr sz="20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248" name="Google Shape;248;p17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Gioia </a:t>
              </a:r>
              <a:endParaRPr sz="2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Felicità</a:t>
              </a:r>
              <a:endParaRPr sz="2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AMORE</a:t>
              </a:r>
              <a:endParaRPr sz="2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49" name="Google Shape;249;p17"/>
          <p:cNvGrpSpPr/>
          <p:nvPr/>
        </p:nvGrpSpPr>
        <p:grpSpPr>
          <a:xfrm>
            <a:off x="96" y="-100"/>
            <a:ext cx="9143704" cy="1082496"/>
            <a:chOff x="1593000" y="2322568"/>
            <a:chExt cx="5957975" cy="643500"/>
          </a:xfrm>
        </p:grpSpPr>
        <p:sp>
          <p:nvSpPr>
            <p:cNvPr id="250" name="Google Shape;250;p17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51" name="Google Shape;251;p17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52" name="Google Shape;252;p17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53" name="Google Shape;253;p17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Ti posso aiutare</a:t>
              </a:r>
              <a:endParaRPr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54" name="Google Shape;254;p17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255" name="Google Shape;255;p17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06</a:t>
              </a:r>
              <a:endParaRPr sz="20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256" name="Google Shape;256;p17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Felicità </a:t>
              </a:r>
              <a:endParaRPr sz="2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Gratitudine</a:t>
              </a:r>
              <a:endParaRPr sz="2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Parole OSTILI</a:t>
            </a:r>
            <a:endParaRPr/>
          </a:p>
        </p:txBody>
      </p:sp>
      <p:sp>
        <p:nvSpPr>
          <p:cNvPr id="262" name="Google Shape;262;p18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&amp; conseguenze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7" name="Google Shape;267;p19"/>
          <p:cNvGrpSpPr/>
          <p:nvPr/>
        </p:nvGrpSpPr>
        <p:grpSpPr>
          <a:xfrm>
            <a:off x="-24" y="4129076"/>
            <a:ext cx="9143704" cy="1014349"/>
            <a:chOff x="1593000" y="2322568"/>
            <a:chExt cx="5957975" cy="643500"/>
          </a:xfrm>
        </p:grpSpPr>
        <p:sp>
          <p:nvSpPr>
            <p:cNvPr id="268" name="Google Shape;268;p19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9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9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9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Lorem ipsum dolor sit amet at nec at adipiscing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2" name="Google Shape;272;p19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9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05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274" name="Google Shape;274;p19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Donec risus dolor porta venenatis 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Pharetra luctus felis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Proin in tellus felis volutpat 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75" name="Google Shape;275;p19"/>
          <p:cNvGrpSpPr/>
          <p:nvPr/>
        </p:nvGrpSpPr>
        <p:grpSpPr>
          <a:xfrm>
            <a:off x="-24" y="3096797"/>
            <a:ext cx="9143704" cy="1014349"/>
            <a:chOff x="1593000" y="2322568"/>
            <a:chExt cx="5957975" cy="643500"/>
          </a:xfrm>
        </p:grpSpPr>
        <p:sp>
          <p:nvSpPr>
            <p:cNvPr id="276" name="Google Shape;276;p19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9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9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9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Lorem ipsum dolor sit amet at nec at adipiscing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0" name="Google Shape;280;p19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9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04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282" name="Google Shape;282;p19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Donec risus dolor porta venenatis 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Pharetra luctus felis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Proin in tellus felis volutpat 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83" name="Google Shape;283;p19"/>
          <p:cNvGrpSpPr/>
          <p:nvPr/>
        </p:nvGrpSpPr>
        <p:grpSpPr>
          <a:xfrm>
            <a:off x="-24" y="2064477"/>
            <a:ext cx="9143704" cy="1014349"/>
            <a:chOff x="1593000" y="2322568"/>
            <a:chExt cx="5957975" cy="643500"/>
          </a:xfrm>
        </p:grpSpPr>
        <p:sp>
          <p:nvSpPr>
            <p:cNvPr id="284" name="Google Shape;284;p19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9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19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9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Lorem ipsum dolor sit amet at nec at adipiscing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8" name="Google Shape;288;p19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9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03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Donec risus dolor porta venenatis 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Pharetra luctus felis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Proin in tellus felis volutpat 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91" name="Google Shape;291;p19"/>
          <p:cNvGrpSpPr/>
          <p:nvPr/>
        </p:nvGrpSpPr>
        <p:grpSpPr>
          <a:xfrm>
            <a:off x="-24" y="1032211"/>
            <a:ext cx="9143704" cy="1014349"/>
            <a:chOff x="1593000" y="2322568"/>
            <a:chExt cx="5957975" cy="643500"/>
          </a:xfrm>
        </p:grpSpPr>
        <p:sp>
          <p:nvSpPr>
            <p:cNvPr id="292" name="Google Shape;292;p19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Lorem ipsum dolor sit amet at nec at adipiscing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96" name="Google Shape;296;p19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9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02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298" name="Google Shape;298;p19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Donec risus dolor porta venenatis 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Pharetra luctus felis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Proin in tellus felis volutpat 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99" name="Google Shape;299;p19"/>
          <p:cNvGrpSpPr/>
          <p:nvPr/>
        </p:nvGrpSpPr>
        <p:grpSpPr>
          <a:xfrm>
            <a:off x="-24" y="-81"/>
            <a:ext cx="9143704" cy="1014349"/>
            <a:chOff x="1593000" y="2322568"/>
            <a:chExt cx="5957975" cy="643500"/>
          </a:xfrm>
        </p:grpSpPr>
        <p:sp>
          <p:nvSpPr>
            <p:cNvPr id="300" name="Google Shape;300;p19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9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19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9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Lorem ipsum dolor sit amet at nec at adipiscing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04" name="Google Shape;304;p19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19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01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306" name="Google Shape;306;p19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Donec risus dolor porta venenatis 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Pharetra luctus felis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Proin in tellus felis volutpat 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07" name="Google Shape;307;p19"/>
          <p:cNvGrpSpPr/>
          <p:nvPr/>
        </p:nvGrpSpPr>
        <p:grpSpPr>
          <a:xfrm>
            <a:off x="-24" y="4129076"/>
            <a:ext cx="9143704" cy="1014349"/>
            <a:chOff x="1593000" y="2322568"/>
            <a:chExt cx="5957975" cy="643500"/>
          </a:xfrm>
        </p:grpSpPr>
        <p:sp>
          <p:nvSpPr>
            <p:cNvPr id="308" name="Google Shape;308;p19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09" name="Google Shape;309;p19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10" name="Google Shape;310;p19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11" name="Google Shape;311;p19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Mentire: bugie dette da una persona cara</a:t>
              </a:r>
              <a:endParaRPr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12" name="Google Shape;312;p19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13" name="Google Shape;313;p19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05</a:t>
              </a:r>
              <a:endParaRPr sz="20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314" name="Google Shape;314;p19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Esclusione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15" name="Google Shape;315;p19"/>
          <p:cNvGrpSpPr/>
          <p:nvPr/>
        </p:nvGrpSpPr>
        <p:grpSpPr>
          <a:xfrm>
            <a:off x="-24" y="3096797"/>
            <a:ext cx="9143704" cy="1014349"/>
            <a:chOff x="1593000" y="2322568"/>
            <a:chExt cx="5957975" cy="643500"/>
          </a:xfrm>
        </p:grpSpPr>
        <p:sp>
          <p:nvSpPr>
            <p:cNvPr id="316" name="Google Shape;316;p19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17" name="Google Shape;317;p19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18" name="Google Shape;318;p19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19" name="Google Shape;319;p19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Non voglio/non faccio/non/no</a:t>
              </a:r>
              <a:endParaRPr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0" name="Google Shape;320;p19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21" name="Google Shape;321;p19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04</a:t>
              </a:r>
              <a:endParaRPr sz="20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322" name="Google Shape;322;p19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Rabbia 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Tristezza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23" name="Google Shape;323;p19"/>
          <p:cNvGrpSpPr/>
          <p:nvPr/>
        </p:nvGrpSpPr>
        <p:grpSpPr>
          <a:xfrm>
            <a:off x="-24" y="2064477"/>
            <a:ext cx="9143704" cy="1014349"/>
            <a:chOff x="1593000" y="2322568"/>
            <a:chExt cx="5957975" cy="643500"/>
          </a:xfrm>
        </p:grpSpPr>
        <p:sp>
          <p:nvSpPr>
            <p:cNvPr id="324" name="Google Shape;324;p19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25" name="Google Shape;325;p19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26" name="Google Shape;326;p19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27" name="Google Shape;327;p19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Sei brutto</a:t>
              </a:r>
              <a:endParaRPr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8" name="Google Shape;328;p19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29" name="Google Shape;329;p19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03</a:t>
              </a:r>
              <a:endParaRPr sz="20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330" name="Google Shape;330;p19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Broncio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Rabbia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Vendetta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31" name="Google Shape;331;p19"/>
          <p:cNvGrpSpPr/>
          <p:nvPr/>
        </p:nvGrpSpPr>
        <p:grpSpPr>
          <a:xfrm>
            <a:off x="-24" y="1032211"/>
            <a:ext cx="9143704" cy="1014349"/>
            <a:chOff x="1593000" y="2322568"/>
            <a:chExt cx="5957975" cy="643500"/>
          </a:xfrm>
        </p:grpSpPr>
        <p:sp>
          <p:nvSpPr>
            <p:cNvPr id="332" name="Google Shape;332;p19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33" name="Google Shape;333;p19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34" name="Google Shape;334;p19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35" name="Google Shape;335;p19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Parolacce varie</a:t>
              </a:r>
              <a:endParaRPr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36" name="Google Shape;336;p19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37" name="Google Shape;337;p19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02</a:t>
              </a:r>
              <a:endParaRPr sz="20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338" name="Google Shape;338;p19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Delusione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Rabbia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39" name="Google Shape;339;p19"/>
          <p:cNvGrpSpPr/>
          <p:nvPr/>
        </p:nvGrpSpPr>
        <p:grpSpPr>
          <a:xfrm>
            <a:off x="-24" y="-81"/>
            <a:ext cx="9143704" cy="1014349"/>
            <a:chOff x="1593000" y="2322568"/>
            <a:chExt cx="5957975" cy="643500"/>
          </a:xfrm>
        </p:grpSpPr>
        <p:sp>
          <p:nvSpPr>
            <p:cNvPr id="340" name="Google Shape;340;p19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41" name="Google Shape;341;p19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42" name="Google Shape;342;p19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43" name="Google Shape;343;p19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Pagliaccio</a:t>
              </a:r>
              <a:endParaRPr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44" name="Google Shape;344;p19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45" name="Google Shape;345;p19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01</a:t>
              </a:r>
              <a:endParaRPr sz="20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346" name="Google Shape;346;p19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Delusione 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Rabbia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1" name="Google Shape;351;p20"/>
          <p:cNvGrpSpPr/>
          <p:nvPr/>
        </p:nvGrpSpPr>
        <p:grpSpPr>
          <a:xfrm>
            <a:off x="34" y="4129078"/>
            <a:ext cx="9144300" cy="1014349"/>
            <a:chOff x="1593000" y="2322568"/>
            <a:chExt cx="5957975" cy="643500"/>
          </a:xfrm>
        </p:grpSpPr>
        <p:sp>
          <p:nvSpPr>
            <p:cNvPr id="352" name="Google Shape;352;p20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53" name="Google Shape;353;p20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54" name="Google Shape;354;p20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55" name="Google Shape;355;p20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Non sai fare, non sei capace di… </a:t>
              </a:r>
              <a:endParaRPr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56" name="Google Shape;356;p20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57" name="Google Shape;357;p20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10</a:t>
              </a:r>
              <a:endParaRPr sz="20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358" name="Google Shape;358;p20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Tristezza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59" name="Google Shape;359;p20"/>
          <p:cNvGrpSpPr/>
          <p:nvPr/>
        </p:nvGrpSpPr>
        <p:grpSpPr>
          <a:xfrm>
            <a:off x="34" y="3096832"/>
            <a:ext cx="9144300" cy="1014349"/>
            <a:chOff x="1593000" y="2322568"/>
            <a:chExt cx="5957975" cy="643500"/>
          </a:xfrm>
        </p:grpSpPr>
        <p:sp>
          <p:nvSpPr>
            <p:cNvPr id="360" name="Google Shape;360;p20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61" name="Google Shape;361;p20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62" name="Google Shape;362;p20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63" name="Google Shape;363;p20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Prese in giro</a:t>
              </a:r>
              <a:endParaRPr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64" name="Google Shape;364;p20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65" name="Google Shape;365;p20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09</a:t>
              </a:r>
              <a:endParaRPr sz="20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366" name="Google Shape;366;p20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Delusione, panico, rabbia 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Vergogna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Collera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67" name="Google Shape;367;p20"/>
          <p:cNvGrpSpPr/>
          <p:nvPr/>
        </p:nvGrpSpPr>
        <p:grpSpPr>
          <a:xfrm>
            <a:off x="34" y="2064544"/>
            <a:ext cx="9144300" cy="1014349"/>
            <a:chOff x="1593000" y="2322568"/>
            <a:chExt cx="5957975" cy="643500"/>
          </a:xfrm>
        </p:grpSpPr>
        <p:sp>
          <p:nvSpPr>
            <p:cNvPr id="368" name="Google Shape;368;p20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69" name="Google Shape;369;p20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70" name="Google Shape;370;p20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71" name="Google Shape;371;p20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Non dire (il silenzio tra “presunti” amici)</a:t>
              </a:r>
              <a:endParaRPr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72" name="Google Shape;372;p20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73" name="Google Shape;373;p20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08</a:t>
              </a:r>
              <a:endParaRPr sz="20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374" name="Google Shape;374;p20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Delusione 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Gelosia 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Esclusione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75" name="Google Shape;375;p20"/>
          <p:cNvGrpSpPr/>
          <p:nvPr/>
        </p:nvGrpSpPr>
        <p:grpSpPr>
          <a:xfrm>
            <a:off x="34" y="1032310"/>
            <a:ext cx="9144300" cy="1014349"/>
            <a:chOff x="1593000" y="2322568"/>
            <a:chExt cx="5957975" cy="643500"/>
          </a:xfrm>
        </p:grpSpPr>
        <p:sp>
          <p:nvSpPr>
            <p:cNvPr id="376" name="Google Shape;376;p20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77" name="Google Shape;377;p20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78" name="Google Shape;378;p20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79" name="Google Shape;379;p20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Parlare/rispondere male</a:t>
              </a:r>
              <a:endParaRPr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80" name="Google Shape;380;p20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81" name="Google Shape;381;p20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07</a:t>
              </a:r>
              <a:endParaRPr sz="20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382" name="Google Shape;382;p20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Essere rimproverato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Punizione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Delusione 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83" name="Google Shape;383;p20"/>
          <p:cNvGrpSpPr/>
          <p:nvPr/>
        </p:nvGrpSpPr>
        <p:grpSpPr>
          <a:xfrm>
            <a:off x="34" y="51"/>
            <a:ext cx="9144300" cy="1014349"/>
            <a:chOff x="1593000" y="2322568"/>
            <a:chExt cx="5957975" cy="643500"/>
          </a:xfrm>
        </p:grpSpPr>
        <p:sp>
          <p:nvSpPr>
            <p:cNvPr id="384" name="Google Shape;384;p20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85" name="Google Shape;385;p20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86" name="Google Shape;386;p20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87" name="Google Shape;387;p20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Ti odio</a:t>
              </a:r>
              <a:endParaRPr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88" name="Google Shape;388;p20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389" name="Google Shape;389;p20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06</a:t>
              </a:r>
              <a:endParaRPr sz="20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390" name="Google Shape;390;p20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Profonda sofferenza 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21"/>
          <p:cNvGrpSpPr/>
          <p:nvPr/>
        </p:nvGrpSpPr>
        <p:grpSpPr>
          <a:xfrm>
            <a:off x="-24" y="2526481"/>
            <a:ext cx="9143704" cy="1241312"/>
            <a:chOff x="1593000" y="2322568"/>
            <a:chExt cx="5957975" cy="643500"/>
          </a:xfrm>
        </p:grpSpPr>
        <p:sp>
          <p:nvSpPr>
            <p:cNvPr id="396" name="Google Shape;396;p21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1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1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1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Lorem ipsum dolor sit amet at nec at adipiscing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00" name="Google Shape;400;p21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1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03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402" name="Google Shape;402;p21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Donec risus dolor porta venenatis 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Pharetra luctus felis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Proin in tellus felis volutpat 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03" name="Google Shape;403;p21"/>
          <p:cNvGrpSpPr/>
          <p:nvPr/>
        </p:nvGrpSpPr>
        <p:grpSpPr>
          <a:xfrm>
            <a:off x="-24" y="1263275"/>
            <a:ext cx="9143704" cy="1241312"/>
            <a:chOff x="1593000" y="2322568"/>
            <a:chExt cx="5957975" cy="643500"/>
          </a:xfrm>
        </p:grpSpPr>
        <p:sp>
          <p:nvSpPr>
            <p:cNvPr id="404" name="Google Shape;404;p21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1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1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1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Lorem ipsum dolor sit amet at nec at adipiscing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08" name="Google Shape;408;p21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1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02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410" name="Google Shape;410;p21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Donec risus dolor porta venenatis 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Pharetra luctus felis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Proin in tellus felis volutpat 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11" name="Google Shape;411;p21"/>
          <p:cNvGrpSpPr/>
          <p:nvPr/>
        </p:nvGrpSpPr>
        <p:grpSpPr>
          <a:xfrm>
            <a:off x="-24" y="39"/>
            <a:ext cx="9143704" cy="1241312"/>
            <a:chOff x="1593000" y="2322568"/>
            <a:chExt cx="5957975" cy="643500"/>
          </a:xfrm>
        </p:grpSpPr>
        <p:sp>
          <p:nvSpPr>
            <p:cNvPr id="412" name="Google Shape;412;p21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1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1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1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Lorem ipsum dolor sit amet at nec at adipiscing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16" name="Google Shape;416;p21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1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01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418" name="Google Shape;418;p21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Donec risus dolor porta venenatis 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Pharetra luctus felis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800"/>
                <a:buFont typeface="Roboto"/>
                <a:buChar char="●"/>
              </a:pPr>
              <a:r>
                <a:rPr lang="it" sz="8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Proin in tellus felis volutpat </a:t>
              </a:r>
              <a:endParaRPr sz="8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19" name="Google Shape;419;p21"/>
          <p:cNvGrpSpPr/>
          <p:nvPr/>
        </p:nvGrpSpPr>
        <p:grpSpPr>
          <a:xfrm>
            <a:off x="-24" y="2526481"/>
            <a:ext cx="9143704" cy="1241312"/>
            <a:chOff x="1593000" y="2322568"/>
            <a:chExt cx="5957975" cy="643500"/>
          </a:xfrm>
        </p:grpSpPr>
        <p:sp>
          <p:nvSpPr>
            <p:cNvPr id="420" name="Google Shape;420;p21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421" name="Google Shape;421;p21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422" name="Google Shape;422;p21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423" name="Google Shape;423;p21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Sei cattivo/a</a:t>
              </a:r>
              <a:endParaRPr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24" name="Google Shape;424;p21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425" name="Google Shape;425;p21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13</a:t>
              </a:r>
              <a:endParaRPr sz="20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426" name="Google Shape;426;p21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Tristezza 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27" name="Google Shape;427;p21"/>
          <p:cNvGrpSpPr/>
          <p:nvPr/>
        </p:nvGrpSpPr>
        <p:grpSpPr>
          <a:xfrm>
            <a:off x="-24" y="1263275"/>
            <a:ext cx="9143704" cy="1241312"/>
            <a:chOff x="1593000" y="2322568"/>
            <a:chExt cx="5957975" cy="643500"/>
          </a:xfrm>
        </p:grpSpPr>
        <p:sp>
          <p:nvSpPr>
            <p:cNvPr id="428" name="Google Shape;428;p21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429" name="Google Shape;429;p21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430" name="Google Shape;430;p21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431" name="Google Shape;431;p21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Dar del “vecchio” ad un adulto in senso dispregiativo</a:t>
              </a:r>
              <a:endParaRPr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32" name="Google Shape;432;p21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433" name="Google Shape;433;p21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12</a:t>
              </a:r>
              <a:endParaRPr sz="20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434" name="Google Shape;434;p21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Offesa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Provocare un senso di inutilità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35" name="Google Shape;435;p21"/>
          <p:cNvGrpSpPr/>
          <p:nvPr/>
        </p:nvGrpSpPr>
        <p:grpSpPr>
          <a:xfrm>
            <a:off x="-24" y="39"/>
            <a:ext cx="9143704" cy="1241312"/>
            <a:chOff x="1593000" y="2322568"/>
            <a:chExt cx="5957975" cy="643500"/>
          </a:xfrm>
        </p:grpSpPr>
        <p:sp>
          <p:nvSpPr>
            <p:cNvPr id="436" name="Google Shape;436;p21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437" name="Google Shape;437;p21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438" name="Google Shape;438;p21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439" name="Google Shape;439;p21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Dare/usare nomignoli</a:t>
              </a:r>
              <a:endParaRPr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40" name="Google Shape;440;p21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441" name="Google Shape;441;p21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20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11</a:t>
              </a:r>
              <a:endParaRPr sz="20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442" name="Google Shape;442;p21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Vergogna, tristezza, delusione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Dispiacere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556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D3D3D"/>
                </a:buClr>
                <a:buSzPts val="2000"/>
                <a:buFont typeface="Roboto"/>
                <a:buChar char="●"/>
              </a:pPr>
              <a:r>
                <a:rPr lang="it" sz="2000">
                  <a:solidFill>
                    <a:srgbClr val="3D3D3D"/>
                  </a:solidFill>
                  <a:latin typeface="Roboto"/>
                  <a:ea typeface="Roboto"/>
                  <a:cs typeface="Roboto"/>
                  <a:sym typeface="Roboto"/>
                </a:rPr>
                <a:t>Rabbia</a:t>
              </a:r>
              <a:endParaRPr sz="200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F9D58"/>
      </a:hlink>
      <a:folHlink>
        <a:srgbClr val="0F9D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1526</Words>
  <Application>Microsoft Office PowerPoint</Application>
  <PresentationFormat>Presentazione su schermo (16:9)</PresentationFormat>
  <Paragraphs>281</Paragraphs>
  <Slides>13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5" baseType="lpstr">
      <vt:lpstr>Arial</vt:lpstr>
      <vt:lpstr>Roboto Medium</vt:lpstr>
      <vt:lpstr>Comfortaa SemiBold</vt:lpstr>
      <vt:lpstr>Liberation Serif</vt:lpstr>
      <vt:lpstr>Roboto Thin</vt:lpstr>
      <vt:lpstr>Playfair Display</vt:lpstr>
      <vt:lpstr>Roboto</vt:lpstr>
      <vt:lpstr>Pacifico</vt:lpstr>
      <vt:lpstr>Oswald</vt:lpstr>
      <vt:lpstr>Comfortaa</vt:lpstr>
      <vt:lpstr>Montserrat</vt:lpstr>
      <vt:lpstr>Pop</vt:lpstr>
      <vt:lpstr>Strategie e strumenti per la gestione dei comportamenti oppositivi</vt:lpstr>
      <vt:lpstr>PARLAMI AMICO!</vt:lpstr>
      <vt:lpstr>Parole GENTILI</vt:lpstr>
      <vt:lpstr>Presentazione standard di PowerPoint</vt:lpstr>
      <vt:lpstr>Presentazione standard di PowerPoint</vt:lpstr>
      <vt:lpstr>Parole OSTILI</vt:lpstr>
      <vt:lpstr>Presentazione standard di PowerPoint</vt:lpstr>
      <vt:lpstr>Presentazione standard di PowerPoint</vt:lpstr>
      <vt:lpstr>Presentazione standard di PowerPoint</vt:lpstr>
      <vt:lpstr>Riflessioni aggiuntive</vt:lpstr>
      <vt:lpstr>GENTILEZZA E INSOLENZA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 e strumenti per la gestione dei comportamenti oppositivi</dc:title>
  <cp:lastModifiedBy>Francesco</cp:lastModifiedBy>
  <cp:revision>1</cp:revision>
  <dcterms:modified xsi:type="dcterms:W3CDTF">2023-04-02T16:00:52Z</dcterms:modified>
</cp:coreProperties>
</file>